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0"/>
  </p:notesMasterIdLst>
  <p:handoutMasterIdLst>
    <p:handoutMasterId r:id="rId11"/>
  </p:handoutMasterIdLst>
  <p:sldIdLst>
    <p:sldId id="284" r:id="rId5"/>
    <p:sldId id="280" r:id="rId6"/>
    <p:sldId id="278" r:id="rId7"/>
    <p:sldId id="282" r:id="rId8"/>
    <p:sldId id="281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9900"/>
    <a:srgbClr val="0066FF"/>
    <a:srgbClr val="FF3300"/>
    <a:srgbClr val="40949A"/>
    <a:srgbClr val="0000CC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9" autoAdjust="0"/>
    <p:restoredTop sz="94707" autoAdjust="0"/>
  </p:normalViewPr>
  <p:slideViewPr>
    <p:cSldViewPr>
      <p:cViewPr>
        <p:scale>
          <a:sx n="70" d="100"/>
          <a:sy n="70" d="100"/>
        </p:scale>
        <p:origin x="-2778" y="-1248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7BEF24-755C-461C-A9D7-A6A0BBF7DB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5293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FF8E0B-4188-4D65-8378-11045AEEE9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1585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4" y="5467350"/>
            <a:ext cx="29241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08/30/2010</a:t>
            </a:r>
            <a:endParaRPr lang="en-US" dirty="0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2895600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Executive Team Meeting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BBE178-168B-47CB-A131-2D1D65BBE5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Executive Team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08/30/2010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80D2DB-90C9-475A-B77F-F7F856721C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Executive Team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08/30/2010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8B75EC-A083-42F2-9303-C975185F629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Executive Team Meeting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08/30/2010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08/30/2010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1697EB-63C6-48B0-9637-889DF16930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Executive Team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5AD30F-E686-4F54-9651-122CE6EAAD0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Executive Team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08/30/2010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FAC7B8-DBA3-45DC-B3B0-7CD521FD0A6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Executive Team Meeting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08/30/2010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24E284-C6D8-45AF-816A-F8CE9B30D24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Executive Team Meeting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08/30/2010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CE0F663-A547-4AA2-B50D-EED0D080B8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Executive Team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08/30/2010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A5D27D-7B7F-4F70-8B37-C687F5B0B54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Executive Team Meeting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08/30/2010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5F5F15-3637-46ED-B5AC-9CDBB09DD2B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Executive Team Meeting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08/30/2010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740C1F-F08A-4047-ABFF-A9833218692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Executive Team Meeting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08/30/2010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1697EB-63C6-48B0-9637-889DF16930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dirty="0" smtClean="0"/>
              <a:t>Executive Team Meeting</a:t>
            </a:r>
            <a:endParaRPr lang="en-US" dirty="0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08/30/2010</a:t>
            </a: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5052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9F8C2830-B3E3-4DAA-A342-04E0A0BF289F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162800" cy="3429000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latin typeface="Lucida Bright" pitchFamily="18" charset="0"/>
              </a:rPr>
              <a:t/>
            </a:r>
            <a:br>
              <a:rPr lang="en-US" sz="3200" b="1" dirty="0" smtClean="0">
                <a:latin typeface="Lucida Bright" pitchFamily="18" charset="0"/>
              </a:rPr>
            </a:br>
            <a:r>
              <a:rPr lang="en-US" sz="3200" b="1" dirty="0" smtClean="0">
                <a:latin typeface="Lucida Bright" pitchFamily="18" charset="0"/>
              </a:rPr>
              <a:t>Settlement System Upgrade</a:t>
            </a:r>
            <a:br>
              <a:rPr lang="en-US" sz="3200" b="1" dirty="0" smtClean="0">
                <a:latin typeface="Lucida Bright" pitchFamily="18" charset="0"/>
              </a:rPr>
            </a:br>
            <a:r>
              <a:rPr lang="en-US" sz="3200" b="1" dirty="0" smtClean="0">
                <a:latin typeface="Lucida Bright" pitchFamily="18" charset="0"/>
              </a:rPr>
              <a:t>Overview</a:t>
            </a: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Commercial Operations Subcommittee</a:t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December 7, </a:t>
            </a:r>
            <a:r>
              <a:rPr lang="en-US" sz="2400" b="1" dirty="0" smtClean="0">
                <a:latin typeface="Lucida Bright" pitchFamily="18" charset="0"/>
              </a:rPr>
              <a:t>2010</a:t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Heather Day</a:t>
            </a:r>
            <a:r>
              <a:rPr lang="en-US" sz="2000" dirty="0" smtClean="0">
                <a:latin typeface="Lucida Bright" pitchFamily="18" charset="0"/>
              </a:rPr>
              <a:t/>
            </a:r>
            <a:br>
              <a:rPr lang="en-US" sz="2000" dirty="0" smtClean="0">
                <a:latin typeface="Lucida Bright" pitchFamily="18" charset="0"/>
              </a:rPr>
            </a:br>
            <a:endParaRPr lang="en-US" dirty="0" smtClean="0">
              <a:latin typeface="Lucida Calligraphy" pitchFamily="66" charset="0"/>
            </a:endParaRPr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990600" y="3124200"/>
            <a:ext cx="7162800" cy="0"/>
          </a:xfrm>
          <a:prstGeom prst="line">
            <a:avLst/>
          </a:prstGeom>
          <a:noFill/>
          <a:ln w="317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Settlement System Upgrade (PR10052_01) 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Clr>
                <a:schemeClr val="tx1"/>
              </a:buClr>
              <a:buFontTx/>
              <a:buNone/>
            </a:pPr>
            <a:r>
              <a:rPr lang="en-US" dirty="0" smtClean="0"/>
              <a:t>What are we doing?</a:t>
            </a:r>
            <a:endParaRPr lang="en-US" sz="1800" dirty="0" smtClean="0"/>
          </a:p>
          <a:p>
            <a:pPr marL="609600" indent="-609600">
              <a:buClr>
                <a:schemeClr val="tx1"/>
              </a:buClr>
              <a:buFontTx/>
              <a:buNone/>
            </a:pPr>
            <a:endParaRPr lang="en-US" sz="1800" b="0" dirty="0" smtClean="0"/>
          </a:p>
          <a:p>
            <a:pPr marL="609600" indent="-609600">
              <a:buClr>
                <a:schemeClr val="tx1"/>
              </a:buClr>
              <a:buFontTx/>
              <a:buNone/>
            </a:pPr>
            <a:r>
              <a:rPr lang="en-US" b="0" dirty="0" smtClean="0"/>
              <a:t>Replacing all Lodestar proprietary code with an ERCOT supported solution.</a:t>
            </a:r>
          </a:p>
          <a:p>
            <a:pPr marL="590550" indent="-533400">
              <a:buClr>
                <a:schemeClr val="tx1"/>
              </a:buClr>
              <a:buNone/>
            </a:pPr>
            <a:endParaRPr lang="en-US" b="0" dirty="0" smtClean="0"/>
          </a:p>
          <a:p>
            <a:pPr marL="590550" indent="-533400">
              <a:buClr>
                <a:schemeClr val="tx1"/>
              </a:buClr>
              <a:buNone/>
            </a:pPr>
            <a:r>
              <a:rPr lang="en-US" b="0" dirty="0" smtClean="0"/>
              <a:t>We are not making changes to: </a:t>
            </a:r>
          </a:p>
          <a:p>
            <a:pPr marL="590550" indent="-533400">
              <a:buClr>
                <a:schemeClr val="tx1"/>
              </a:buClr>
            </a:pPr>
            <a:r>
              <a:rPr lang="en-US" b="0" dirty="0" smtClean="0"/>
              <a:t>inputs, </a:t>
            </a:r>
          </a:p>
          <a:p>
            <a:pPr marL="590550" indent="-533400">
              <a:buClr>
                <a:schemeClr val="tx1"/>
              </a:buClr>
            </a:pPr>
            <a:r>
              <a:rPr lang="en-US" b="0" dirty="0" smtClean="0"/>
              <a:t>outputs or</a:t>
            </a:r>
          </a:p>
          <a:p>
            <a:pPr marL="590550" indent="-533400">
              <a:buClr>
                <a:schemeClr val="tx1"/>
              </a:buClr>
            </a:pPr>
            <a:r>
              <a:rPr lang="en-US" b="0" dirty="0" smtClean="0"/>
              <a:t>calculations.</a:t>
            </a:r>
          </a:p>
          <a:p>
            <a:pPr marL="590550" indent="-533400">
              <a:buClr>
                <a:schemeClr val="tx1"/>
              </a:buCl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12/07/2010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entagon 65"/>
          <p:cNvSpPr/>
          <p:nvPr/>
        </p:nvSpPr>
        <p:spPr>
          <a:xfrm rot="4017737">
            <a:off x="-35835" y="2199561"/>
            <a:ext cx="1459443" cy="8205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Market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Siebel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NMMS</a:t>
            </a:r>
          </a:p>
        </p:txBody>
      </p:sp>
      <p:sp>
        <p:nvSpPr>
          <p:cNvPr id="65" name="Pentagon 64"/>
          <p:cNvSpPr/>
          <p:nvPr/>
        </p:nvSpPr>
        <p:spPr>
          <a:xfrm rot="5400000">
            <a:off x="1257300" y="1104900"/>
            <a:ext cx="1295400" cy="609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Market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MV90</a:t>
            </a:r>
          </a:p>
        </p:txBody>
      </p:sp>
      <p:sp>
        <p:nvSpPr>
          <p:cNvPr id="64" name="Pentagon 63"/>
          <p:cNvSpPr/>
          <p:nvPr/>
        </p:nvSpPr>
        <p:spPr>
          <a:xfrm rot="5400000">
            <a:off x="2286000" y="1143000"/>
            <a:ext cx="1295400" cy="533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EMS</a:t>
            </a:r>
          </a:p>
        </p:txBody>
      </p:sp>
      <p:sp>
        <p:nvSpPr>
          <p:cNvPr id="62" name="Pentagon 61"/>
          <p:cNvSpPr/>
          <p:nvPr/>
        </p:nvSpPr>
        <p:spPr>
          <a:xfrm rot="5400000">
            <a:off x="3048000" y="1143000"/>
            <a:ext cx="1295400" cy="533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MMS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7086600" y="4419600"/>
            <a:ext cx="990600" cy="838200"/>
            <a:chOff x="9432950" y="4245394"/>
            <a:chExt cx="1135075" cy="1400175"/>
          </a:xfrm>
          <a:solidFill>
            <a:srgbClr val="996633"/>
          </a:solidFill>
        </p:grpSpPr>
        <p:sp>
          <p:nvSpPr>
            <p:cNvPr id="38" name="Cube 37"/>
            <p:cNvSpPr/>
            <p:nvPr/>
          </p:nvSpPr>
          <p:spPr>
            <a:xfrm rot="16200000">
              <a:off x="9300400" y="4377944"/>
              <a:ext cx="1400175" cy="1135075"/>
            </a:xfrm>
            <a:prstGeom prst="cub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35633" y="4627258"/>
              <a:ext cx="832391" cy="92542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RTM Late Fee Invoices</a:t>
              </a:r>
              <a:endParaRPr lang="en-US" sz="10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001000" y="4572000"/>
            <a:ext cx="1066800" cy="838200"/>
            <a:chOff x="6781799" y="1981199"/>
            <a:chExt cx="914401" cy="1175656"/>
          </a:xfrm>
          <a:solidFill>
            <a:srgbClr val="996633"/>
          </a:solidFill>
        </p:grpSpPr>
        <p:sp>
          <p:nvSpPr>
            <p:cNvPr id="32" name="Cube 31"/>
            <p:cNvSpPr/>
            <p:nvPr/>
          </p:nvSpPr>
          <p:spPr>
            <a:xfrm rot="16200000">
              <a:off x="6649647" y="2113351"/>
              <a:ext cx="1175656" cy="911352"/>
            </a:xfrm>
            <a:prstGeom prst="cub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069015" y="2275114"/>
              <a:ext cx="627185" cy="85474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RTM Invoices</a:t>
              </a:r>
              <a:endParaRPr lang="en-US" sz="10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486400" y="2971800"/>
            <a:ext cx="1368171" cy="2133600"/>
            <a:chOff x="6096000" y="3733800"/>
            <a:chExt cx="1216152" cy="1143000"/>
          </a:xfrm>
          <a:solidFill>
            <a:srgbClr val="996633"/>
          </a:solidFill>
        </p:grpSpPr>
        <p:sp>
          <p:nvSpPr>
            <p:cNvPr id="41" name="Cube 40"/>
            <p:cNvSpPr/>
            <p:nvPr/>
          </p:nvSpPr>
          <p:spPr>
            <a:xfrm rot="16200000">
              <a:off x="6132576" y="3697224"/>
              <a:ext cx="1143000" cy="1216152"/>
            </a:xfrm>
            <a:prstGeom prst="cube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434667" y="3937907"/>
              <a:ext cx="846666" cy="140148"/>
            </a:xfrm>
            <a:prstGeom prst="rect">
              <a:avLst/>
            </a:prstGeom>
            <a:solidFill>
              <a:srgbClr val="CC99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Statements</a:t>
              </a:r>
              <a:endParaRPr lang="en-US" sz="11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848600" y="5181600"/>
            <a:ext cx="1143000" cy="609600"/>
            <a:chOff x="8077200" y="2209800"/>
            <a:chExt cx="783771" cy="960120"/>
          </a:xfrm>
          <a:solidFill>
            <a:srgbClr val="996633"/>
          </a:solidFill>
        </p:grpSpPr>
        <p:sp>
          <p:nvSpPr>
            <p:cNvPr id="47" name="Cube 46"/>
            <p:cNvSpPr/>
            <p:nvPr/>
          </p:nvSpPr>
          <p:spPr>
            <a:xfrm rot="16200000">
              <a:off x="7989026" y="2297974"/>
              <a:ext cx="960120" cy="783771"/>
            </a:xfrm>
            <a:prstGeom prst="cub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73139" y="2529840"/>
              <a:ext cx="483329" cy="50468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CARD Invoices</a:t>
              </a:r>
              <a:endParaRPr lang="en-US" sz="1100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934200" y="3429000"/>
            <a:ext cx="1732549" cy="685800"/>
            <a:chOff x="8001000" y="3429000"/>
            <a:chExt cx="990600" cy="1143000"/>
          </a:xfrm>
          <a:solidFill>
            <a:srgbClr val="996633"/>
          </a:solidFill>
        </p:grpSpPr>
        <p:sp>
          <p:nvSpPr>
            <p:cNvPr id="50" name="Cube 49"/>
            <p:cNvSpPr/>
            <p:nvPr/>
          </p:nvSpPr>
          <p:spPr>
            <a:xfrm rot="16200000">
              <a:off x="7924800" y="3505200"/>
              <a:ext cx="1143000" cy="990600"/>
            </a:xfrm>
            <a:prstGeom prst="cub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131699" y="3771900"/>
              <a:ext cx="827792" cy="600165"/>
            </a:xfrm>
            <a:prstGeom prst="rect">
              <a:avLst/>
            </a:prstGeom>
            <a:grpFill/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CRR Balancing Invoices</a:t>
              </a:r>
              <a:endParaRPr lang="en-US" sz="1000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400800" y="5181600"/>
            <a:ext cx="1219200" cy="609600"/>
            <a:chOff x="6553200" y="5638800"/>
            <a:chExt cx="1216152" cy="990600"/>
          </a:xfrm>
          <a:solidFill>
            <a:srgbClr val="996633"/>
          </a:solidFill>
        </p:grpSpPr>
        <p:sp>
          <p:nvSpPr>
            <p:cNvPr id="53" name="Cube 52"/>
            <p:cNvSpPr/>
            <p:nvPr/>
          </p:nvSpPr>
          <p:spPr>
            <a:xfrm rot="16200000">
              <a:off x="6665976" y="5526024"/>
              <a:ext cx="990600" cy="1216152"/>
            </a:xfrm>
            <a:prstGeom prst="cub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858000" y="5943600"/>
              <a:ext cx="898747" cy="43088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MISC Invoices</a:t>
              </a:r>
              <a:endParaRPr lang="en-US" sz="11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Settlement System Upgrade (PR10052_01) Overview</a:t>
            </a:r>
            <a:endParaRPr lang="en-US" dirty="0"/>
          </a:p>
        </p:txBody>
      </p:sp>
      <p:grpSp>
        <p:nvGrpSpPr>
          <p:cNvPr id="17" name="Content Placeholder 16"/>
          <p:cNvGrpSpPr>
            <a:grpSpLocks noGrp="1"/>
          </p:cNvGrpSpPr>
          <p:nvPr/>
        </p:nvGrpSpPr>
        <p:grpSpPr>
          <a:xfrm>
            <a:off x="228600" y="1676400"/>
            <a:ext cx="6857999" cy="3962399"/>
            <a:chOff x="570304" y="2817653"/>
            <a:chExt cx="5373294" cy="3887947"/>
          </a:xfrm>
        </p:grpSpPr>
        <p:grpSp>
          <p:nvGrpSpPr>
            <p:cNvPr id="18" name="Group 15"/>
            <p:cNvGrpSpPr/>
            <p:nvPr/>
          </p:nvGrpSpPr>
          <p:grpSpPr>
            <a:xfrm>
              <a:off x="570304" y="2817653"/>
              <a:ext cx="5373294" cy="3579755"/>
              <a:chOff x="906676" y="2817653"/>
              <a:chExt cx="7386099" cy="3579755"/>
            </a:xfrm>
          </p:grpSpPr>
          <p:pic>
            <p:nvPicPr>
              <p:cNvPr id="20" name="Picture 19" descr="settlements3chutesv2.png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346353" y="3266162"/>
                <a:ext cx="6946422" cy="3131246"/>
              </a:xfrm>
              <a:prstGeom prst="rect">
                <a:avLst/>
              </a:prstGeom>
            </p:spPr>
          </p:pic>
          <p:sp>
            <p:nvSpPr>
              <p:cNvPr id="21" name="TextBox 52"/>
              <p:cNvSpPr txBox="1">
                <a:spLocks noChangeArrowheads="1"/>
              </p:cNvSpPr>
              <p:nvPr/>
            </p:nvSpPr>
            <p:spPr bwMode="auto">
              <a:xfrm>
                <a:off x="906676" y="3939177"/>
                <a:ext cx="1070298" cy="4529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>
                    <a:latin typeface="Calibri" pitchFamily="34" charset="0"/>
                  </a:rPr>
                  <a:t>Registration Information</a:t>
                </a:r>
                <a:endParaRPr lang="en-US" sz="1200" dirty="0">
                  <a:latin typeface="Calibri" pitchFamily="34" charset="0"/>
                </a:endParaRPr>
              </a:p>
            </p:txBody>
          </p:sp>
          <p:sp>
            <p:nvSpPr>
              <p:cNvPr id="22" name="TextBox 23"/>
              <p:cNvSpPr txBox="1">
                <a:spLocks noChangeArrowheads="1"/>
              </p:cNvSpPr>
              <p:nvPr/>
            </p:nvSpPr>
            <p:spPr bwMode="auto">
              <a:xfrm>
                <a:off x="2044559" y="2817654"/>
                <a:ext cx="1460621" cy="4529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>
                    <a:latin typeface="Calibri" pitchFamily="34" charset="0"/>
                  </a:rPr>
                  <a:t>Meter Information (Load and Gen)</a:t>
                </a:r>
                <a:endParaRPr lang="en-US" sz="1200" dirty="0">
                  <a:latin typeface="Calibri" pitchFamily="34" charset="0"/>
                </a:endParaRPr>
              </a:p>
            </p:txBody>
          </p:sp>
          <p:sp>
            <p:nvSpPr>
              <p:cNvPr id="23" name="TextBox 27"/>
              <p:cNvSpPr txBox="1">
                <a:spLocks noChangeArrowheads="1"/>
              </p:cNvSpPr>
              <p:nvPr/>
            </p:nvSpPr>
            <p:spPr bwMode="auto">
              <a:xfrm>
                <a:off x="3301395" y="2817653"/>
                <a:ext cx="1298331" cy="4529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latin typeface="Calibri" pitchFamily="34" charset="0"/>
                  </a:rPr>
                  <a:t>Awarded</a:t>
                </a:r>
              </a:p>
              <a:p>
                <a:pPr algn="ctr"/>
                <a:r>
                  <a:rPr lang="en-US" sz="1200" dirty="0" smtClean="0">
                    <a:latin typeface="Calibri" pitchFamily="34" charset="0"/>
                  </a:rPr>
                  <a:t>Bids and Offers</a:t>
                </a:r>
                <a:endParaRPr lang="en-US" sz="1200" dirty="0">
                  <a:latin typeface="Calibri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513150" y="4502961"/>
                <a:ext cx="3810000" cy="1828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i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Load Profiling</a:t>
                </a:r>
              </a:p>
              <a:p>
                <a:pPr algn="ctr"/>
                <a:r>
                  <a:rPr lang="en-US" b="1" i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Data Aggregation</a:t>
                </a:r>
              </a:p>
              <a:p>
                <a:pPr algn="ctr"/>
                <a:r>
                  <a:rPr lang="en-US" b="1" i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Settlements and Billing</a:t>
                </a:r>
                <a:endParaRPr lang="en-US" b="1" i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TextBox 25"/>
              <p:cNvSpPr txBox="1">
                <a:spLocks noChangeArrowheads="1"/>
              </p:cNvSpPr>
              <p:nvPr/>
            </p:nvSpPr>
            <p:spPr bwMode="auto">
              <a:xfrm>
                <a:off x="4280676" y="2817653"/>
                <a:ext cx="811456" cy="2717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>
                    <a:latin typeface="Calibri" pitchFamily="34" charset="0"/>
                  </a:rPr>
                  <a:t>Prices</a:t>
                </a:r>
                <a:endParaRPr lang="en-US" sz="1200" dirty="0">
                  <a:latin typeface="Calibri" pitchFamily="34" charset="0"/>
                </a:endParaRPr>
              </a:p>
            </p:txBody>
          </p:sp>
        </p:grpSp>
        <p:sp>
          <p:nvSpPr>
            <p:cNvPr id="19" name="PPTShape_0"/>
            <p:cNvSpPr txBox="1"/>
            <p:nvPr/>
          </p:nvSpPr>
          <p:spPr>
            <a:xfrm>
              <a:off x="1219200" y="6336268"/>
              <a:ext cx="3657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Lodestar</a:t>
              </a:r>
              <a:endParaRPr 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848600" y="3962400"/>
            <a:ext cx="990600" cy="609600"/>
            <a:chOff x="6400800" y="381000"/>
            <a:chExt cx="1216152" cy="1219200"/>
          </a:xfrm>
          <a:solidFill>
            <a:srgbClr val="996633"/>
          </a:solidFill>
        </p:grpSpPr>
        <p:sp>
          <p:nvSpPr>
            <p:cNvPr id="29" name="Cube 28"/>
            <p:cNvSpPr/>
            <p:nvPr/>
          </p:nvSpPr>
          <p:spPr>
            <a:xfrm rot="16200000">
              <a:off x="6399276" y="382524"/>
              <a:ext cx="1219200" cy="1216152"/>
            </a:xfrm>
            <a:prstGeom prst="cub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616596" y="720884"/>
              <a:ext cx="1000354" cy="86177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DAM Invoices</a:t>
              </a:r>
              <a:endParaRPr lang="en-US" sz="1100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7239001" y="5791200"/>
            <a:ext cx="1295402" cy="685800"/>
            <a:chOff x="8008924" y="5410200"/>
            <a:chExt cx="1135076" cy="1066800"/>
          </a:xfrm>
          <a:solidFill>
            <a:srgbClr val="996633"/>
          </a:solidFill>
        </p:grpSpPr>
        <p:sp>
          <p:nvSpPr>
            <p:cNvPr id="44" name="Cube 43"/>
            <p:cNvSpPr/>
            <p:nvPr/>
          </p:nvSpPr>
          <p:spPr>
            <a:xfrm rot="16200000">
              <a:off x="8043062" y="5376062"/>
              <a:ext cx="1066800" cy="1135075"/>
            </a:xfrm>
            <a:prstGeom prst="cub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229600" y="5715000"/>
              <a:ext cx="914400" cy="43088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CRR Auction Invoices</a:t>
              </a:r>
              <a:endParaRPr lang="en-US" sz="11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334000" y="3657600"/>
            <a:ext cx="1066800" cy="838200"/>
            <a:chOff x="6096000" y="3733800"/>
            <a:chExt cx="1219200" cy="1143000"/>
          </a:xfrm>
          <a:solidFill>
            <a:srgbClr val="996633"/>
          </a:solidFill>
        </p:grpSpPr>
        <p:sp>
          <p:nvSpPr>
            <p:cNvPr id="56" name="Cube 55"/>
            <p:cNvSpPr/>
            <p:nvPr/>
          </p:nvSpPr>
          <p:spPr>
            <a:xfrm rot="16200000">
              <a:off x="6132576" y="3697224"/>
              <a:ext cx="1143000" cy="1216152"/>
            </a:xfrm>
            <a:prstGeom prst="cub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400801" y="4038600"/>
              <a:ext cx="914399" cy="5456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RTM Uplift Invoices</a:t>
              </a:r>
              <a:endParaRPr lang="en-US" sz="1000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391400" y="2971800"/>
            <a:ext cx="1447800" cy="609600"/>
            <a:chOff x="6553200" y="5638800"/>
            <a:chExt cx="1216152" cy="990600"/>
          </a:xfrm>
          <a:solidFill>
            <a:srgbClr val="996633"/>
          </a:solidFill>
        </p:grpSpPr>
        <p:sp>
          <p:nvSpPr>
            <p:cNvPr id="59" name="Cube 58"/>
            <p:cNvSpPr/>
            <p:nvPr/>
          </p:nvSpPr>
          <p:spPr>
            <a:xfrm rot="16200000">
              <a:off x="6665976" y="5526024"/>
              <a:ext cx="990600" cy="1216152"/>
            </a:xfrm>
            <a:prstGeom prst="cub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719039" y="5886448"/>
              <a:ext cx="898747" cy="70019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DAM Late Fee Invoices</a:t>
              </a:r>
              <a:endParaRPr lang="en-US" sz="1100" dirty="0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6096000" y="762000"/>
            <a:ext cx="266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ERCOT uses the Lodestar system primarily to support the following core processes</a:t>
            </a:r>
            <a:endParaRPr lang="en-US" dirty="0"/>
          </a:p>
        </p:txBody>
      </p:sp>
      <p:sp>
        <p:nvSpPr>
          <p:cNvPr id="63" name="Pentagon 62"/>
          <p:cNvSpPr/>
          <p:nvPr/>
        </p:nvSpPr>
        <p:spPr>
          <a:xfrm rot="5400000">
            <a:off x="4076700" y="1104900"/>
            <a:ext cx="1295400" cy="609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CRR</a:t>
            </a:r>
          </a:p>
        </p:txBody>
      </p:sp>
      <p:sp>
        <p:nvSpPr>
          <p:cNvPr id="67" name="TextBox 25"/>
          <p:cNvSpPr txBox="1">
            <a:spLocks noChangeArrowheads="1"/>
          </p:cNvSpPr>
          <p:nvPr/>
        </p:nvSpPr>
        <p:spPr bwMode="auto">
          <a:xfrm>
            <a:off x="4114800" y="1676400"/>
            <a:ext cx="121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Calibri" pitchFamily="34" charset="0"/>
              </a:rPr>
              <a:t>Auction Awards and Prices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68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r>
              <a:rPr lang="en-US" dirty="0" smtClean="0"/>
              <a:t>12/07/2010</a:t>
            </a:r>
            <a:endParaRPr lang="en-US" dirty="0"/>
          </a:p>
        </p:txBody>
      </p:sp>
      <p:sp>
        <p:nvSpPr>
          <p:cNvPr id="6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Settlement System Upgrade (PR10052_01)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Why are we doing this?</a:t>
            </a:r>
          </a:p>
          <a:p>
            <a:pPr>
              <a:buNone/>
            </a:pPr>
            <a:endParaRPr lang="en-US" b="0" dirty="0" smtClean="0"/>
          </a:p>
          <a:p>
            <a:pPr>
              <a:buNone/>
            </a:pPr>
            <a:r>
              <a:rPr lang="en-US" b="0" dirty="0" smtClean="0"/>
              <a:t>By moving to an ERCOT-supported solution we will improve the system flexibility and supportability.</a:t>
            </a:r>
          </a:p>
          <a:p>
            <a:pPr marL="590550" indent="-533400">
              <a:buClr>
                <a:schemeClr val="tx1"/>
              </a:buClr>
            </a:pPr>
            <a:endParaRPr lang="en-US" b="0" dirty="0" smtClean="0"/>
          </a:p>
          <a:p>
            <a:pPr marL="590550" indent="-533400">
              <a:buClr>
                <a:schemeClr val="tx1"/>
              </a:buClr>
            </a:pPr>
            <a:r>
              <a:rPr lang="en-US" b="0" dirty="0" smtClean="0"/>
              <a:t>Greater pool of resources with skillset both inside and outside ERCOT to support the settlement system </a:t>
            </a:r>
          </a:p>
          <a:p>
            <a:pPr marL="590550" indent="-533400">
              <a:buClr>
                <a:schemeClr val="tx1"/>
              </a:buClr>
            </a:pPr>
            <a:r>
              <a:rPr lang="en-US" b="0" dirty="0" smtClean="0"/>
              <a:t>Provides greater control of the product road map and life cycle</a:t>
            </a:r>
          </a:p>
          <a:p>
            <a:pPr marL="590550" indent="-533400">
              <a:buClr>
                <a:schemeClr val="tx1"/>
              </a:buClr>
            </a:pPr>
            <a:r>
              <a:rPr lang="en-US" b="0" dirty="0" smtClean="0"/>
              <a:t>Provides improved ability to react to infrastructure changes</a:t>
            </a:r>
          </a:p>
          <a:p>
            <a:pPr marL="590550" indent="-533400">
              <a:buClr>
                <a:schemeClr val="tx1"/>
              </a:buClr>
            </a:pPr>
            <a:r>
              <a:rPr lang="en-US" b="0" dirty="0" smtClean="0"/>
              <a:t>Provides improved ability to react to Market changes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12/07/2010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Settlement System Upgrade (PR10052_01)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When are we doing this?</a:t>
            </a:r>
          </a:p>
          <a:p>
            <a:pPr>
              <a:buNone/>
            </a:pPr>
            <a:endParaRPr lang="en-US" dirty="0" smtClean="0"/>
          </a:p>
          <a:p>
            <a:r>
              <a:rPr lang="en-US" b="0" dirty="0" smtClean="0"/>
              <a:t>Currently in Planning Phase – mapping current requirements to each module, proving most efficient technology, </a:t>
            </a:r>
            <a:r>
              <a:rPr lang="en-US" b="0" dirty="0" smtClean="0"/>
              <a:t>and documenting </a:t>
            </a:r>
            <a:r>
              <a:rPr lang="en-US" b="0" dirty="0" smtClean="0"/>
              <a:t>designs.</a:t>
            </a:r>
          </a:p>
          <a:p>
            <a:r>
              <a:rPr lang="en-US" b="0" dirty="0" smtClean="0"/>
              <a:t>Development and testing are scheduled to </a:t>
            </a:r>
            <a:r>
              <a:rPr lang="en-US" b="0" dirty="0" smtClean="0"/>
              <a:t>begin </a:t>
            </a:r>
            <a:r>
              <a:rPr lang="en-US" b="0" dirty="0" smtClean="0"/>
              <a:t>Q3 2011 </a:t>
            </a:r>
          </a:p>
          <a:p>
            <a:r>
              <a:rPr lang="en-US" b="0" dirty="0" smtClean="0"/>
              <a:t>Delivery approach includes rigorous internal testing and multiple production releases targeted to begin in 2012.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12/07/2010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ulici\LOCALS~1\Temp\articulate\presenter\imgtemp\ZpRQBDpk_files\slide0001_image001.png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50F69DD4DA04881D1A7FAB9C11007" ma:contentTypeVersion="2" ma:contentTypeDescription="Create a new document." ma:contentTypeScope="" ma:versionID="18b5a50164117ed7f054ffd5074c69de">
  <xsd:schema xmlns:xsd="http://www.w3.org/2001/XMLSchema" xmlns:p="http://schemas.microsoft.com/office/2006/metadata/properties" xmlns:ns2="c34af464-7aa1-4edd-9be4-83dffc1cb926" xmlns:ns3="644e6b00-5c30-48cf-951b-cfbe5d450657" targetNamespace="http://schemas.microsoft.com/office/2006/metadata/properties" ma:root="true" ma:fieldsID="b5e1889b91ca9e4dedf90f049d89f327" ns2:_="" ns3:_="">
    <xsd:import namespace="c34af464-7aa1-4edd-9be4-83dffc1cb926"/>
    <xsd:import namespace="644e6b00-5c30-48cf-951b-cfbe5d45065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  <xsd:element ref="ns3:Year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c34af464-7aa1-4edd-9be4-83dffc1cb926" elementFormDefault="qualified">
    <xsd:import namespace="http://schemas.microsoft.com/office/2006/documentManagement/type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:xsd="http://www.w3.org/2001/XMLSchema" xmlns:dms="http://schemas.microsoft.com/office/2006/documentManagement/types" targetNamespace="644e6b00-5c30-48cf-951b-cfbe5d450657" elementFormDefault="qualified">
    <xsd:import namespace="http://schemas.microsoft.com/office/2006/documentManagement/types"/>
    <xsd:element name="Year" ma:index="9" nillable="true" ma:displayName="Year" ma:default="2009" ma:format="Dropdown" ma:internalName="Year">
      <xsd:simpleType>
        <xsd:restriction base="dms:Choice">
          <xsd:enumeration value="2003"/>
          <xsd:enumeration value="2004"/>
          <xsd:enumeration value="2005"/>
          <xsd:enumeration value="2006"/>
          <xsd:enumeration value="2007"/>
          <xsd:enumeration value="2008"/>
          <xsd:enumeration value="2009"/>
          <xsd:enumeration value="201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Information_x0020_Classification xmlns="c34af464-7aa1-4edd-9be4-83dffc1cb926">ERCOT Limited</Information_x0020_Classification>
    <Year xmlns="644e6b00-5c30-48cf-951b-cfbe5d450657">2009</Year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DFD993-86E5-4311-B5B0-E87F628057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644e6b00-5c30-48cf-951b-cfbe5d450657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9961ED3-DA53-49DD-8E19-F6AD2631432E}">
  <ds:schemaRefs>
    <ds:schemaRef ds:uri="644e6b00-5c30-48cf-951b-cfbe5d450657"/>
    <ds:schemaRef ds:uri="http://purl.org/dc/dcmitype/"/>
    <ds:schemaRef ds:uri="http://schemas.microsoft.com/office/2006/metadata/properties"/>
    <ds:schemaRef ds:uri="http://purl.org/dc/elements/1.1/"/>
    <ds:schemaRef ds:uri="c34af464-7aa1-4edd-9be4-83dffc1cb926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69C6DB4-C8B5-411E-B559-D3DC346FB1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2600</TotalTime>
  <Words>253</Words>
  <Application>Microsoft Office PowerPoint</Application>
  <PresentationFormat>On-screen Show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 Settlement System Upgrade Overview  Commercial Operations Subcommittee December 7, 2010  Heather Day </vt:lpstr>
      <vt:lpstr>Settlement System Upgrade (PR10052_01) Overview</vt:lpstr>
      <vt:lpstr>Settlement System Upgrade (PR10052_01) Overview</vt:lpstr>
      <vt:lpstr>Settlement System Upgrade (PR10052_01) Overview</vt:lpstr>
      <vt:lpstr>Settlement System Upgrade (PR10052_01) Overview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 slide_new project or change to a project</dc:title>
  <dc:creator>Heather</dc:creator>
  <cp:lastModifiedBy>Heather Day</cp:lastModifiedBy>
  <cp:revision>162</cp:revision>
  <dcterms:created xsi:type="dcterms:W3CDTF">2005-04-21T14:28:35Z</dcterms:created>
  <dcterms:modified xsi:type="dcterms:W3CDTF">2010-12-06T14:06:09Z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0x010100AA250F69DD4DA04881D1A7FAB9C11007</vt:lpwstr>
  </property>
  <property fmtid="{D5CDD505-2E9C-101B-9397-08002B2CF9AE}" pid="3" name="Document Type">
    <vt:lpwstr>Meeting Notes</vt:lpwstr>
  </property>
</Properties>
</file>